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0" r:id="rId2"/>
    <p:sldId id="265" r:id="rId3"/>
    <p:sldId id="289" r:id="rId4"/>
    <p:sldId id="280" r:id="rId5"/>
    <p:sldId id="279" r:id="rId6"/>
    <p:sldId id="281" r:id="rId7"/>
    <p:sldId id="282" r:id="rId8"/>
    <p:sldId id="285" r:id="rId9"/>
    <p:sldId id="288" r:id="rId10"/>
    <p:sldId id="293" r:id="rId11"/>
    <p:sldId id="295" r:id="rId12"/>
    <p:sldId id="294" r:id="rId13"/>
    <p:sldId id="296" r:id="rId14"/>
    <p:sldId id="297" r:id="rId15"/>
    <p:sldId id="291" r:id="rId16"/>
    <p:sldId id="292" r:id="rId17"/>
    <p:sldId id="298" r:id="rId18"/>
    <p:sldId id="299" r:id="rId19"/>
    <p:sldId id="300" r:id="rId20"/>
  </p:sldIdLst>
  <p:sldSz cx="9144000" cy="6858000" type="screen4x3"/>
  <p:notesSz cx="6797675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6C807DBC-8C92-7C42-84D5-1C59FCFB9E44}">
          <p14:sldIdLst>
            <p14:sldId id="290"/>
            <p14:sldId id="265"/>
            <p14:sldId id="289"/>
            <p14:sldId id="280"/>
            <p14:sldId id="279"/>
            <p14:sldId id="281"/>
            <p14:sldId id="282"/>
            <p14:sldId id="285"/>
            <p14:sldId id="288"/>
            <p14:sldId id="293"/>
            <p14:sldId id="295"/>
            <p14:sldId id="294"/>
            <p14:sldId id="296"/>
            <p14:sldId id="297"/>
            <p14:sldId id="291"/>
            <p14:sldId id="292"/>
            <p14:sldId id="298"/>
            <p14:sldId id="299"/>
            <p14:sldId id="300"/>
          </p14:sldIdLst>
        </p14:section>
        <p14:section name="Example slides and elements" id="{CF014D4F-7B8C-A84F-837D-439888E450D3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1204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19" autoAdjust="0"/>
    <p:restoredTop sz="94682" autoAdjust="0"/>
  </p:normalViewPr>
  <p:slideViewPr>
    <p:cSldViewPr snapToGrid="0" snapToObjects="1">
      <p:cViewPr>
        <p:scale>
          <a:sx n="70" d="100"/>
          <a:sy n="70" d="100"/>
        </p:scale>
        <p:origin x="-1152" y="-90"/>
      </p:cViewPr>
      <p:guideLst>
        <p:guide orient="horz" pos="1204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1D71F-2657-BF40-9BA8-1341E8D62F20}" type="datetime1">
              <a:rPr lang="en-GB" smtClean="0"/>
              <a:t>11/09/2016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EE869-81EB-AC4C-B612-80DE4181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45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A70F4-2FAD-3E41-BF6C-C5B1EEDE06E7}" type="datetime1">
              <a:rPr lang="en-GB" smtClean="0"/>
              <a:t>11/09/2016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7A7B8-EAD2-9846-9761-91C91B5D5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40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>
          <a:xfrm>
            <a:off x="476486" y="4462282"/>
            <a:ext cx="5869780" cy="4877872"/>
          </a:xfrm>
          <a:noFill/>
          <a:ln/>
        </p:spPr>
        <p:txBody>
          <a:bodyPr/>
          <a:lstStyle/>
          <a:p>
            <a:pPr eaLnBrk="1" hangingPunct="1"/>
            <a:r>
              <a:rPr lang="en-GB" sz="2000" smtClean="0">
                <a:latin typeface="Arial" charset="0"/>
                <a:cs typeface="Arial" charset="0"/>
              </a:rPr>
              <a:t>Welcome to course!</a:t>
            </a:r>
          </a:p>
          <a:p>
            <a:pPr eaLnBrk="1" hangingPunct="1"/>
            <a:r>
              <a:rPr lang="en-GB" sz="2000" smtClean="0">
                <a:latin typeface="Arial" charset="0"/>
                <a:cs typeface="Arial" charset="0"/>
              </a:rPr>
              <a:t>Introduce yourself</a:t>
            </a:r>
          </a:p>
          <a:p>
            <a:pPr eaLnBrk="1" hangingPunct="1"/>
            <a:r>
              <a:rPr lang="en-GB" sz="2000" smtClean="0">
                <a:latin typeface="Arial" charset="0"/>
                <a:cs typeface="Arial" charset="0"/>
              </a:rPr>
              <a:t>Introduce other facilitators</a:t>
            </a:r>
          </a:p>
          <a:p>
            <a:pPr eaLnBrk="1" hangingPunct="1"/>
            <a:endParaRPr lang="en-GB" sz="200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GB" sz="2000" smtClean="0">
                <a:latin typeface="Arial" charset="0"/>
                <a:cs typeface="Arial" charset="0"/>
              </a:rPr>
              <a:t>Ask delegates to </a:t>
            </a:r>
            <a:r>
              <a:rPr lang="en-GB" sz="20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BRIEFLY!</a:t>
            </a:r>
            <a:r>
              <a:rPr lang="en-GB" sz="2000" smtClean="0">
                <a:latin typeface="Arial" charset="0"/>
                <a:cs typeface="Arial" charset="0"/>
              </a:rPr>
              <a:t> introduce themselves:</a:t>
            </a:r>
          </a:p>
          <a:p>
            <a:pPr eaLnBrk="1" hangingPunct="1"/>
            <a:r>
              <a:rPr lang="en-GB" sz="2000" smtClean="0">
                <a:latin typeface="Arial" charset="0"/>
                <a:cs typeface="Arial" charset="0"/>
              </a:rPr>
              <a:t>	Their name</a:t>
            </a:r>
          </a:p>
          <a:p>
            <a:pPr eaLnBrk="1" hangingPunct="1"/>
            <a:r>
              <a:rPr lang="en-GB" sz="2000" smtClean="0">
                <a:latin typeface="Arial" charset="0"/>
                <a:cs typeface="Arial" charset="0"/>
              </a:rPr>
              <a:t>	Their role</a:t>
            </a:r>
          </a:p>
          <a:p>
            <a:pPr eaLnBrk="1" hangingPunct="1"/>
            <a:r>
              <a:rPr lang="en-GB" sz="2000" smtClean="0">
                <a:latin typeface="Arial" charset="0"/>
                <a:cs typeface="Arial" charset="0"/>
              </a:rPr>
              <a:t>	Their time in the NHS</a:t>
            </a:r>
          </a:p>
          <a:p>
            <a:pPr eaLnBrk="1" hangingPunct="1"/>
            <a:r>
              <a:rPr lang="en-GB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(Keep a tally of how many years experience in the room – will use later)</a:t>
            </a:r>
          </a:p>
          <a:p>
            <a:pPr eaLnBrk="1" hangingPunct="1"/>
            <a:endParaRPr lang="en-GB" sz="200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GB" sz="2000" smtClean="0">
                <a:latin typeface="Arial" charset="0"/>
                <a:cs typeface="Arial" charset="0"/>
              </a:rPr>
              <a:t>Before we start there are a few important housekeeping points I need to run through…</a:t>
            </a: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A9CDA2-3E98-4D66-95DA-B123DB17AE22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Benefits</a:t>
            </a:r>
            <a:r>
              <a:rPr lang="en-GB" baseline="0" dirty="0" smtClean="0"/>
              <a:t> taper off, harm-done-to-treat is a straight line. If value is a balance between the two then there is a point of optimality, beyond which value decreases. At some point the lines cross….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/>
          <a:lstStyle/>
          <a:p>
            <a:fld id="{60ADC5F8-C732-48BB-92C0-6D0EED6A6EF4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0698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62238"/>
            <a:ext cx="2945659" cy="49283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4995C51-ECE7-9C43-A798-62C417E375AF}" type="slidenum">
              <a:rPr lang="en-US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Do we know? We know it isn’t at zero</a:t>
            </a:r>
            <a:r>
              <a:rPr lang="en-US" baseline="0" dirty="0" smtClean="0">
                <a:latin typeface="Arial" charset="0"/>
              </a:rPr>
              <a:t> or negative economic value – so eradicating that activity is a starting point – chemo in the last weeks of life, proportion of hip and knee replacements. Need to find out where this activity is happening = variation data. Add to intervention variation, prevention, detection, management, spend and processing of healthcare variation that we also have and you begin to draw a picture of where an </a:t>
            </a:r>
            <a:r>
              <a:rPr lang="en-US" baseline="0" dirty="0" err="1" smtClean="0">
                <a:latin typeface="Arial" charset="0"/>
              </a:rPr>
              <a:t>organisation</a:t>
            </a:r>
            <a:r>
              <a:rPr lang="en-US" baseline="0" dirty="0" smtClean="0">
                <a:latin typeface="Arial" charset="0"/>
              </a:rPr>
              <a:t>, health economy or system is regularly at the wrong end of the variation scale. This is Where to Look for optimal improvement…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74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t="60453" r="6038" b="15420"/>
          <a:stretch/>
        </p:blipFill>
        <p:spPr>
          <a:xfrm>
            <a:off x="0" y="3654000"/>
            <a:ext cx="8846820" cy="3204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440000"/>
            <a:ext cx="7560000" cy="180000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3240000"/>
            <a:ext cx="7560000" cy="751257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3992400"/>
            <a:ext cx="4359965" cy="480532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207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- Blank C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t="60453" r="6038" b="15420"/>
          <a:stretch/>
        </p:blipFill>
        <p:spPr>
          <a:xfrm>
            <a:off x="0" y="3654000"/>
            <a:ext cx="8846820" cy="320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861" y="6137"/>
            <a:ext cx="3370002" cy="1512710"/>
          </a:xfrm>
          <a:prstGeom prst="rect">
            <a:avLst/>
          </a:prstGeom>
        </p:spPr>
      </p:pic>
      <p:sp>
        <p:nvSpPr>
          <p:cNvPr id="14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1410346" y="2272944"/>
            <a:ext cx="6283677" cy="1958579"/>
          </a:xfrm>
        </p:spPr>
        <p:txBody>
          <a:bodyPr anchor="t">
            <a:noAutofit/>
          </a:bodyPr>
          <a:lstStyle>
            <a:lvl1pPr marL="0" indent="0" rtl="0">
              <a:buFontTx/>
              <a:buNone/>
              <a:defRPr lang="en-GB" sz="2000" b="1" i="0" u="none" strike="noStrike" baseline="0" smtClean="0">
                <a:latin typeface="+mn-lt"/>
              </a:defRPr>
            </a:lvl1pPr>
          </a:lstStyle>
          <a:p>
            <a:pPr lvl="0"/>
            <a:r>
              <a:rPr lang="en-US" dirty="0" smtClean="0"/>
              <a:t>For more information and support about how to use the NHS </a:t>
            </a:r>
            <a:r>
              <a:rPr lang="en-US" dirty="0" err="1" smtClean="0"/>
              <a:t>RightCare</a:t>
            </a:r>
            <a:r>
              <a:rPr lang="en-US" dirty="0" smtClean="0"/>
              <a:t> approach to get best value for your population, go to </a:t>
            </a:r>
            <a:r>
              <a:rPr lang="en-US" dirty="0" err="1" smtClean="0"/>
              <a:t>www.rightcare.nhs.uk</a:t>
            </a:r>
            <a:r>
              <a:rPr lang="en-US" dirty="0" smtClean="0"/>
              <a:t> or email us at </a:t>
            </a:r>
            <a:r>
              <a:rPr lang="en-US" dirty="0" err="1" smtClean="0"/>
              <a:t>rightcare@nhs.net</a:t>
            </a:r>
            <a:endParaRPr lang="en-US" dirty="0"/>
          </a:p>
        </p:txBody>
      </p:sp>
      <p:sp>
        <p:nvSpPr>
          <p:cNvPr id="2" name="Oval 1"/>
          <p:cNvSpPr/>
          <p:nvPr userDrawn="1"/>
        </p:nvSpPr>
        <p:spPr>
          <a:xfrm>
            <a:off x="457200" y="2092271"/>
            <a:ext cx="782664" cy="78266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614252" y="2079475"/>
            <a:ext cx="495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 smtClean="0">
                <a:solidFill>
                  <a:schemeClr val="bg1"/>
                </a:solidFill>
              </a:rPr>
              <a:t>i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502228" y="639132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effectLst/>
                <a:latin typeface="Arial" charset="0"/>
                <a:ea typeface="HGSMinchoE" charset="-128"/>
                <a:cs typeface="Times New Roman" charset="0"/>
              </a:rPr>
              <a:t>NHS </a:t>
            </a:r>
            <a:r>
              <a:rPr lang="en-GB" sz="1200" dirty="0" err="1" smtClean="0">
                <a:solidFill>
                  <a:schemeClr val="bg1"/>
                </a:solidFill>
                <a:effectLst/>
                <a:latin typeface="Arial" charset="0"/>
                <a:ea typeface="HGSMinchoE" charset="-128"/>
                <a:cs typeface="Times New Roman" charset="0"/>
              </a:rPr>
              <a:t>RightCare</a:t>
            </a:r>
            <a:r>
              <a:rPr lang="en-GB" sz="1200" dirty="0" smtClean="0">
                <a:solidFill>
                  <a:schemeClr val="bg1"/>
                </a:solidFill>
                <a:effectLst/>
                <a:latin typeface="Arial" charset="0"/>
                <a:ea typeface="HGSMinchoE" charset="-128"/>
                <a:cs typeface="Times New Roman" charset="0"/>
              </a:rPr>
              <a:t> is a programme of NHS England</a:t>
            </a:r>
            <a:endParaRPr lang="en-GB" sz="1200" dirty="0">
              <a:solidFill>
                <a:schemeClr val="bg1"/>
              </a:solidFill>
              <a:effectLst/>
              <a:latin typeface="Arial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897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66C4C68-9C76-5449-BBA0-107A51179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03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9325"/>
            <a:ext cx="15621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029200" y="6400800"/>
            <a:ext cx="35814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32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0C0C0-568D-493E-8A4B-0C5E7753F380}" type="datetimeFigureOut">
              <a:rPr lang="en-GB" smtClean="0"/>
              <a:t>11/09/2016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2F88-92BF-445D-8DA1-705DFC99B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02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t="60453" r="6038" b="15420"/>
          <a:stretch/>
        </p:blipFill>
        <p:spPr>
          <a:xfrm>
            <a:off x="0" y="3654000"/>
            <a:ext cx="8846820" cy="320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861" y="6137"/>
            <a:ext cx="3370002" cy="151271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1440000"/>
            <a:ext cx="7560000" cy="180000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3240000"/>
            <a:ext cx="7560000" cy="991523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6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3992400"/>
            <a:ext cx="4359965" cy="361031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91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tar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t="60453" r="6038" b="15420"/>
          <a:stretch/>
        </p:blipFill>
        <p:spPr>
          <a:xfrm>
            <a:off x="0" y="3654000"/>
            <a:ext cx="8846820" cy="32040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1440000"/>
            <a:ext cx="7560000" cy="180000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3240000"/>
            <a:ext cx="7560000" cy="991523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6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3992400"/>
            <a:ext cx="4359965" cy="361031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6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357188" indent="-179388">
              <a:tabLst/>
              <a:defRPr/>
            </a:lvl2pPr>
            <a:lvl3pPr marL="536575" indent="-179388">
              <a:tabLst/>
              <a:defRPr/>
            </a:lvl3pPr>
            <a:lvl4pPr marL="715963" indent="-179388">
              <a:tabLst/>
              <a:defRPr/>
            </a:lvl4pPr>
            <a:lvl5pPr marL="889000" indent="-173038">
              <a:tabLst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66C4C68-9C76-5449-BBA0-107A51179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4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t="60453" r="6038" b="15420"/>
          <a:stretch/>
        </p:blipFill>
        <p:spPr>
          <a:xfrm>
            <a:off x="0" y="3654000"/>
            <a:ext cx="8846820" cy="3204000"/>
          </a:xfrm>
          <a:prstGeom prst="rect">
            <a:avLst/>
          </a:prstGeom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66C4C68-9C76-5449-BBA0-107A51179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57188" indent="-179388">
              <a:tabLst/>
              <a:defRPr/>
            </a:lvl2pPr>
            <a:lvl3pPr marL="536575" indent="-179388">
              <a:tabLst/>
              <a:defRPr/>
            </a:lvl3pPr>
            <a:lvl4pPr marL="715963" indent="-179388">
              <a:tabLst/>
              <a:defRPr/>
            </a:lvl4pPr>
            <a:lvl5pPr marL="889000" indent="-173038">
              <a:tabLst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80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lligenc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t="60453" r="6038" b="15420"/>
          <a:stretch/>
        </p:blipFill>
        <p:spPr>
          <a:xfrm>
            <a:off x="0" y="3654000"/>
            <a:ext cx="8846820" cy="3204000"/>
          </a:xfrm>
          <a:prstGeom prst="rect">
            <a:avLst/>
          </a:prstGeom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66C4C68-9C76-5449-BBA0-107A51179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57188" indent="-179388">
              <a:tabLst/>
              <a:defRPr/>
            </a:lvl2pPr>
            <a:lvl3pPr marL="536575" indent="-179388">
              <a:tabLst/>
              <a:defRPr/>
            </a:lvl3pPr>
            <a:lvl4pPr marL="715963" indent="-179388">
              <a:tabLst/>
              <a:defRPr/>
            </a:lvl4pPr>
            <a:lvl5pPr marL="889000" indent="-173038">
              <a:tabLst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29" y="255293"/>
            <a:ext cx="2047742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9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tio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t="60453" r="6038" b="15420"/>
          <a:stretch/>
        </p:blipFill>
        <p:spPr>
          <a:xfrm>
            <a:off x="0" y="3654000"/>
            <a:ext cx="8846820" cy="3204000"/>
          </a:xfrm>
          <a:prstGeom prst="rect">
            <a:avLst/>
          </a:prstGeom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66C4C68-9C76-5449-BBA0-107A51179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57188" indent="-179388">
              <a:tabLst/>
              <a:defRPr/>
            </a:lvl2pPr>
            <a:lvl3pPr marL="536575" indent="-179388">
              <a:tabLst/>
              <a:defRPr/>
            </a:lvl3pPr>
            <a:lvl4pPr marL="715963" indent="-179388">
              <a:tabLst/>
              <a:defRPr/>
            </a:lvl4pPr>
            <a:lvl5pPr marL="889000" indent="-173038">
              <a:tabLst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29" y="255293"/>
            <a:ext cx="2047742" cy="29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34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lementatio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t="60453" r="6038" b="15420"/>
          <a:stretch/>
        </p:blipFill>
        <p:spPr>
          <a:xfrm>
            <a:off x="0" y="3654000"/>
            <a:ext cx="8846820" cy="3204000"/>
          </a:xfrm>
          <a:prstGeom prst="rect">
            <a:avLst/>
          </a:prstGeom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66C4C68-9C76-5449-BBA0-107A51179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57188" indent="-179388">
              <a:tabLst/>
              <a:defRPr/>
            </a:lvl2pPr>
            <a:lvl3pPr marL="536575" indent="-179388">
              <a:tabLst/>
              <a:defRPr/>
            </a:lvl3pPr>
            <a:lvl4pPr marL="715963" indent="-179388">
              <a:tabLst/>
              <a:defRPr/>
            </a:lvl4pPr>
            <a:lvl5pPr marL="889000" indent="-173038">
              <a:tabLst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2" y="255293"/>
            <a:ext cx="2047735" cy="29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56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- Fixed C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t="60453" r="6038" b="15420"/>
          <a:stretch/>
        </p:blipFill>
        <p:spPr>
          <a:xfrm>
            <a:off x="0" y="3654000"/>
            <a:ext cx="8846820" cy="320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861" y="6137"/>
            <a:ext cx="3370002" cy="1512710"/>
          </a:xfrm>
          <a:prstGeom prst="rect">
            <a:avLst/>
          </a:prstGeom>
        </p:spPr>
      </p:pic>
      <p:sp>
        <p:nvSpPr>
          <p:cNvPr id="2" name="Oval 1"/>
          <p:cNvSpPr/>
          <p:nvPr userDrawn="1"/>
        </p:nvSpPr>
        <p:spPr>
          <a:xfrm>
            <a:off x="457200" y="2092271"/>
            <a:ext cx="782664" cy="78266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614252" y="2079475"/>
            <a:ext cx="495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 smtClean="0">
                <a:solidFill>
                  <a:schemeClr val="bg1"/>
                </a:solidFill>
              </a:rPr>
              <a:t>i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10345" y="2288326"/>
            <a:ext cx="62836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chemeClr val="bg1"/>
                </a:solidFill>
              </a:rPr>
              <a:t>For more information and support about how to use the NHS </a:t>
            </a:r>
            <a:r>
              <a:rPr lang="en-US" sz="2000" b="1" dirty="0" err="1" smtClean="0">
                <a:solidFill>
                  <a:schemeClr val="bg1"/>
                </a:solidFill>
              </a:rPr>
              <a:t>RightCare</a:t>
            </a:r>
            <a:r>
              <a:rPr lang="en-US" sz="2000" b="1" dirty="0" smtClean="0">
                <a:solidFill>
                  <a:schemeClr val="bg1"/>
                </a:solidFill>
              </a:rPr>
              <a:t> approach to get best value for your population, go to </a:t>
            </a:r>
            <a:r>
              <a:rPr lang="en-US" sz="2000" b="1" dirty="0" err="1" smtClean="0">
                <a:solidFill>
                  <a:schemeClr val="bg1"/>
                </a:solidFill>
              </a:rPr>
              <a:t>www.rightcare.nhs.uk</a:t>
            </a:r>
            <a:r>
              <a:rPr lang="en-US" sz="2000" b="1" dirty="0" smtClean="0">
                <a:solidFill>
                  <a:schemeClr val="bg1"/>
                </a:solidFill>
              </a:rPr>
              <a:t> or email us at </a:t>
            </a:r>
            <a:r>
              <a:rPr lang="en-US" sz="2000" b="1" dirty="0" err="1" smtClean="0">
                <a:solidFill>
                  <a:schemeClr val="bg1"/>
                </a:solidFill>
              </a:rPr>
              <a:t>rightcare@nhs.net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502228" y="639132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effectLst/>
                <a:latin typeface="Arial" charset="0"/>
                <a:ea typeface="HGSMinchoE" charset="-128"/>
                <a:cs typeface="Times New Roman" charset="0"/>
              </a:rPr>
              <a:t>NHS </a:t>
            </a:r>
            <a:r>
              <a:rPr lang="en-GB" sz="1200" dirty="0" err="1" smtClean="0">
                <a:solidFill>
                  <a:schemeClr val="bg1"/>
                </a:solidFill>
                <a:effectLst/>
                <a:latin typeface="Arial" charset="0"/>
                <a:ea typeface="HGSMinchoE" charset="-128"/>
                <a:cs typeface="Times New Roman" charset="0"/>
              </a:rPr>
              <a:t>RightCare</a:t>
            </a:r>
            <a:r>
              <a:rPr lang="en-GB" sz="1200" dirty="0" smtClean="0">
                <a:solidFill>
                  <a:schemeClr val="bg1"/>
                </a:solidFill>
                <a:effectLst/>
                <a:latin typeface="Arial" charset="0"/>
                <a:ea typeface="HGSMinchoE" charset="-128"/>
                <a:cs typeface="Times New Roman" charset="0"/>
              </a:rPr>
              <a:t> is a programme of NHS England</a:t>
            </a:r>
            <a:endParaRPr lang="en-GB" sz="1200" dirty="0">
              <a:solidFill>
                <a:schemeClr val="bg1"/>
              </a:solidFill>
              <a:effectLst/>
              <a:latin typeface="Arial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664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861" y="6137"/>
            <a:ext cx="3370002" cy="151271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95"/>
            <a:ext cx="7841707" cy="39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61E112CC-F5C7-5E43-8EAA-F554FEB5E4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GB" sz="36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18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86" r:id="rId3"/>
    <p:sldLayoutId id="2147483685" r:id="rId4"/>
    <p:sldLayoutId id="2147483650" r:id="rId5"/>
    <p:sldLayoutId id="2147483689" r:id="rId6"/>
    <p:sldLayoutId id="2147483690" r:id="rId7"/>
    <p:sldLayoutId id="2147483691" r:id="rId8"/>
    <p:sldLayoutId id="2147483687" r:id="rId9"/>
    <p:sldLayoutId id="2147483688" r:id="rId10"/>
    <p:sldLayoutId id="2147483692" r:id="rId11"/>
    <p:sldLayoutId id="2147483693" r:id="rId12"/>
    <p:sldLayoutId id="214748369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GB" sz="32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117377437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1" descr="Welcom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0" name="Text Box 4"/>
          <p:cNvSpPr txBox="1">
            <a:spLocks noChangeArrowheads="1"/>
          </p:cNvSpPr>
          <p:nvPr/>
        </p:nvSpPr>
        <p:spPr bwMode="auto">
          <a:xfrm>
            <a:off x="0" y="0"/>
            <a:ext cx="4683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16B172F0-9586-4C4F-AC93-C3CEC9FECCB4}" type="slidenum">
              <a:rPr lang="en-US" sz="1000"/>
              <a:pPr algn="ctr" eaLnBrk="0" hangingPunct="0">
                <a:spcBef>
                  <a:spcPct val="50000"/>
                </a:spcBef>
              </a:pPr>
              <a:t>1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131679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Shared decision making is a conversation, based on partnership, that brings patients and their clinicians together to share: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The clinician’s expertise, such as treatment, care or support options, evidence, risks and benefits, and;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What the patient knows best: their preferences, personal circumstances, goals, values and beliefs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8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Essential and ideal elements of Shared Decision Making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52" y="1576944"/>
            <a:ext cx="5144531" cy="51445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3200" y="6496334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Makoul</a:t>
            </a:r>
            <a:r>
              <a:rPr lang="en-US" dirty="0"/>
              <a:t> &amp; </a:t>
            </a:r>
            <a:r>
              <a:rPr lang="en-US" dirty="0" err="1"/>
              <a:t>Clayman</a:t>
            </a:r>
            <a:r>
              <a:rPr lang="en-US" dirty="0"/>
              <a:t> 2006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045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we trying to avoid?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57201" y="1713047"/>
            <a:ext cx="3385225" cy="24053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Patients</a:t>
            </a: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Making decisions in the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face of avoidable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 ignorance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3682" y="1680295"/>
            <a:ext cx="3385225" cy="24053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Clinicians:</a:t>
            </a: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Poorly ‘diagnosing’ patients’ preferences leading to underuse and waste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2067" y="5165387"/>
            <a:ext cx="5447489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Poor Decision Quality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193495" y="4085617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049672" y="6366259"/>
            <a:ext cx="3489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Mulley, Trimble and </a:t>
            </a:r>
            <a:r>
              <a:rPr lang="en-GB" dirty="0" err="1" smtClean="0"/>
              <a:t>Elwyn</a:t>
            </a:r>
            <a:r>
              <a:rPr lang="en-GB" dirty="0" smtClean="0"/>
              <a:t>,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93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73206"/>
            <a:ext cx="7356815" cy="5308979"/>
          </a:xfrm>
        </p:spPr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vimeo.com/117377437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2F88-92BF-445D-8DA1-705DFC99BBB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56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Ask 3 Questions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Discussion with the people close to you about the video</a:t>
            </a:r>
          </a:p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What are your reflections on the ‘Ask 3 Questions’ approach</a:t>
            </a:r>
          </a:p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How could this be used in collaboration with health coaching?</a:t>
            </a:r>
          </a:p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What would be a powerful coaching question?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1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1184" y="276792"/>
            <a:ext cx="8229600" cy="1143000"/>
          </a:xfrm>
        </p:spPr>
        <p:txBody>
          <a:bodyPr>
            <a:noAutofit/>
          </a:bodyPr>
          <a:lstStyle/>
          <a:p>
            <a:pPr algn="l"/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882660" y="1844080"/>
            <a:ext cx="7217731" cy="93610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Shared Decision Making</a:t>
            </a:r>
            <a:endParaRPr lang="en-GB" sz="2000" dirty="0">
              <a:solidFill>
                <a:schemeClr val="tx1"/>
              </a:solidFill>
              <a:effectLst/>
              <a:latin typeface="Arial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A model for clinical practice</a:t>
            </a:r>
            <a:endParaRPr lang="en-GB" sz="2000" dirty="0">
              <a:solidFill>
                <a:schemeClr val="tx1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600" y="3429000"/>
            <a:ext cx="1815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Initial Preference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732343" y="3429000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Arial"/>
                <a:ea typeface="Calibri"/>
              </a:rPr>
              <a:t>Deliberation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012160" y="3429000"/>
            <a:ext cx="2153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Informed Preference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511184" y="3933056"/>
            <a:ext cx="1108487" cy="1040473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b="1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Choice Talk</a:t>
            </a:r>
            <a:endParaRPr lang="en-GB" sz="1200" dirty="0">
              <a:solidFill>
                <a:schemeClr val="tx1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79252" y="3956217"/>
            <a:ext cx="1036564" cy="101731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b="1" dirty="0">
                <a:effectLst/>
                <a:latin typeface="Calibri"/>
                <a:ea typeface="Calibri"/>
                <a:cs typeface="Times New Roman"/>
              </a:rPr>
              <a:t>Option Talk</a:t>
            </a:r>
            <a:endParaRPr lang="en-GB" sz="1200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131840" y="4222620"/>
            <a:ext cx="2880320" cy="75090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b="1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Preference Construction</a:t>
            </a:r>
            <a:endParaRPr lang="en-GB" sz="1200" dirty="0">
              <a:solidFill>
                <a:schemeClr val="tx1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65128" y="3933056"/>
            <a:ext cx="1435261" cy="124381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b="1" dirty="0">
                <a:effectLst/>
                <a:latin typeface="Calibri"/>
                <a:ea typeface="Calibri"/>
                <a:cs typeface="Times New Roman"/>
              </a:rPr>
              <a:t>Decision Talk</a:t>
            </a:r>
            <a:endParaRPr lang="en-GB" sz="1200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9055" y="5589240"/>
            <a:ext cx="7161334" cy="792088"/>
          </a:xfrm>
          <a:prstGeom prst="rect">
            <a:avLst/>
          </a:prstGeom>
          <a:gradFill>
            <a:gsLst>
              <a:gs pos="0">
                <a:srgbClr val="5B9BD5">
                  <a:tint val="66000"/>
                  <a:satMod val="160000"/>
                </a:srgbClr>
              </a:gs>
              <a:gs pos="50000">
                <a:srgbClr val="5B9BD5">
                  <a:tint val="44500"/>
                  <a:satMod val="160000"/>
                </a:srgbClr>
              </a:gs>
              <a:gs pos="100000">
                <a:srgbClr val="5B9BD5">
                  <a:tint val="23500"/>
                  <a:satMod val="160000"/>
                </a:srgbClr>
              </a:gs>
            </a:gsLst>
            <a:lin ang="5400000" scaled="0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Patient Decision Support</a:t>
            </a:r>
            <a:endParaRPr lang="en-GB" sz="2000" dirty="0">
              <a:effectLst/>
              <a:latin typeface="Arial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Brief inside, extensive outside the encounter</a:t>
            </a:r>
            <a:endParaRPr lang="en-GB" sz="2000" dirty="0">
              <a:effectLst/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738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2400" dirty="0"/>
              <a:t>T</a:t>
            </a:r>
            <a:r>
              <a:rPr lang="en-GB" sz="2400" dirty="0" smtClean="0"/>
              <a:t>he </a:t>
            </a:r>
            <a:r>
              <a:rPr lang="en-GB" sz="2400" dirty="0" smtClean="0"/>
              <a:t>Inter-relationship between shared decision making and health coaching</a:t>
            </a:r>
            <a:endParaRPr lang="en-GB" sz="2400" dirty="0"/>
          </a:p>
        </p:txBody>
      </p:sp>
      <p:sp>
        <p:nvSpPr>
          <p:cNvPr id="4" name="Oval 3"/>
          <p:cNvSpPr/>
          <p:nvPr/>
        </p:nvSpPr>
        <p:spPr>
          <a:xfrm>
            <a:off x="2232471" y="2640272"/>
            <a:ext cx="4104456" cy="2880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860" y="2618644"/>
            <a:ext cx="4464496" cy="290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5691" y="3718714"/>
            <a:ext cx="169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Health coaching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286591" y="3754657"/>
            <a:ext cx="2400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Shared decision making</a:t>
            </a:r>
            <a:endParaRPr lang="en-GB" dirty="0"/>
          </a:p>
        </p:txBody>
      </p:sp>
      <p:sp>
        <p:nvSpPr>
          <p:cNvPr id="8" name="Arc 7"/>
          <p:cNvSpPr/>
          <p:nvPr/>
        </p:nvSpPr>
        <p:spPr>
          <a:xfrm rot="1091733">
            <a:off x="1458025" y="2461296"/>
            <a:ext cx="1652679" cy="964723"/>
          </a:xfrm>
          <a:prstGeom prst="arc">
            <a:avLst>
              <a:gd name="adj1" fmla="val 16200000"/>
              <a:gd name="adj2" fmla="val 596861"/>
            </a:avLst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551118" y="1932570"/>
            <a:ext cx="2298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j-lt"/>
              </a:rPr>
              <a:t>Evidence on effective </a:t>
            </a:r>
          </a:p>
          <a:p>
            <a:r>
              <a:rPr lang="en-GB" dirty="0" smtClean="0">
                <a:latin typeface="+mj-lt"/>
              </a:rPr>
              <a:t>treatments and risk </a:t>
            </a:r>
            <a:endParaRPr lang="en-GB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901" y="1932571"/>
            <a:ext cx="3159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Behavioural change techniques </a:t>
            </a:r>
          </a:p>
          <a:p>
            <a:r>
              <a:rPr lang="en-GB" dirty="0" smtClean="0"/>
              <a:t>and goal setting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959911" y="3053955"/>
            <a:ext cx="18316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Conversations based on partnership between clinician and patient using  a coaching approach</a:t>
            </a:r>
            <a:endParaRPr lang="en-GB" dirty="0"/>
          </a:p>
        </p:txBody>
      </p:sp>
      <p:sp>
        <p:nvSpPr>
          <p:cNvPr id="13" name="Arc 12"/>
          <p:cNvSpPr/>
          <p:nvPr/>
        </p:nvSpPr>
        <p:spPr>
          <a:xfrm rot="20508267" flipH="1">
            <a:off x="6446228" y="2575048"/>
            <a:ext cx="1652679" cy="964723"/>
          </a:xfrm>
          <a:prstGeom prst="arc">
            <a:avLst>
              <a:gd name="adj1" fmla="val 16200000"/>
              <a:gd name="adj2" fmla="val 596861"/>
            </a:avLst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27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Finally a ‘Call to Action’ for Shared Decision Making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D66C4C68-9C76-5449-BBA0-107A51179E1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2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Insert renal call to action film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74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D66C4C68-9C76-5449-BBA0-107A51179E1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51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RightCare, Shared Decision Making and Health Coaching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Robert Ferris-Rogers</a:t>
            </a:r>
          </a:p>
          <a:p>
            <a:r>
              <a:rPr lang="en-US" dirty="0" smtClean="0"/>
              <a:t>Delivery Partner, NHS RightCare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and 26</a:t>
            </a:r>
            <a:r>
              <a:rPr lang="en-US" baseline="30000" dirty="0" smtClean="0"/>
              <a:t>th</a:t>
            </a:r>
            <a:r>
              <a:rPr lang="en-US" dirty="0" smtClean="0"/>
              <a:t> September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7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3" descr="iStock_000005877587Smal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52781" y="457201"/>
            <a:ext cx="537736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0740" y="2616739"/>
            <a:ext cx="4669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What’s important to you today</a:t>
            </a:r>
          </a:p>
          <a:p>
            <a:r>
              <a:rPr lang="en-GB" sz="2400" dirty="0"/>
              <a:t>a</a:t>
            </a:r>
            <a:r>
              <a:rPr lang="en-GB" sz="2400" dirty="0" smtClean="0"/>
              <a:t>bout this session?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2684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/>
              <a:t>Highlights variation in health outcomes and spend by comparing CCGs to their most similar peers</a:t>
            </a:r>
          </a:p>
          <a:p>
            <a:pPr>
              <a:defRPr/>
            </a:pPr>
            <a:r>
              <a:rPr lang="en-GB" sz="2800" dirty="0"/>
              <a:t>Helps health economies to identify areas of opportunity where there is unwarranted variation</a:t>
            </a:r>
          </a:p>
          <a:p>
            <a:pPr>
              <a:defRPr/>
            </a:pPr>
            <a:r>
              <a:rPr lang="en-GB" sz="2800" dirty="0"/>
              <a:t>Supports increased value in population healthcare</a:t>
            </a:r>
          </a:p>
          <a:p>
            <a:pPr marL="0" indent="0">
              <a:buFont typeface="Arial" pitchFamily="34" charset="0"/>
              <a:buNone/>
              <a:defRPr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NHS </a:t>
            </a:r>
            <a:r>
              <a:rPr lang="en-GB" dirty="0" err="1" smtClean="0"/>
              <a:t>RightCare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73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9" y="1122227"/>
            <a:ext cx="6978831" cy="5234123"/>
          </a:xfrm>
        </p:spPr>
      </p:pic>
    </p:spTree>
    <p:extLst>
      <p:ext uri="{BB962C8B-B14F-4D97-AF65-F5344CB8AC3E}">
        <p14:creationId xmlns:p14="http://schemas.microsoft.com/office/powerpoint/2010/main" val="40776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70" y="1255713"/>
            <a:ext cx="7120322" cy="49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4031" y="260648"/>
            <a:ext cx="7772400" cy="90601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Where is best value? </a:t>
            </a:r>
            <a:br>
              <a:rPr lang="en-GB" dirty="0" smtClean="0"/>
            </a:br>
            <a:r>
              <a:rPr lang="en-GB" dirty="0" err="1" smtClean="0"/>
              <a:t>Donabedian’s</a:t>
            </a:r>
            <a:r>
              <a:rPr lang="en-GB" dirty="0" smtClean="0"/>
              <a:t> Point of Optimality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4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7724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So, where is the Point of Optimal Value?</a:t>
            </a:r>
            <a:endParaRPr lang="en-US" dirty="0"/>
          </a:p>
        </p:txBody>
      </p:sp>
      <p:sp>
        <p:nvSpPr>
          <p:cNvPr id="21507" name="Line 5"/>
          <p:cNvSpPr>
            <a:spLocks noChangeShapeType="1"/>
          </p:cNvSpPr>
          <p:nvPr/>
        </p:nvSpPr>
        <p:spPr bwMode="auto">
          <a:xfrm flipV="1">
            <a:off x="1187587" y="22098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defTabSz="914400" rtl="0"/>
            <a:endParaRPr lang="en-US" kern="120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21508" name="Line 6"/>
          <p:cNvSpPr>
            <a:spLocks noChangeShapeType="1"/>
          </p:cNvSpPr>
          <p:nvPr/>
        </p:nvSpPr>
        <p:spPr bwMode="auto">
          <a:xfrm>
            <a:off x="1187587" y="5257800"/>
            <a:ext cx="639976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defTabSz="914400" rtl="0"/>
            <a:endParaRPr lang="en-US" kern="120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1187587" y="5334001"/>
            <a:ext cx="73896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defTabSz="914400" rtl="0"/>
            <a:r>
              <a:rPr lang="en-US" kern="1200" dirty="0" smtClean="0">
                <a:solidFill>
                  <a:srgbClr val="000000"/>
                </a:solidFill>
                <a:latin typeface="Helvetica"/>
                <a:cs typeface="Helvetica"/>
              </a:rPr>
              <a:t>Necessary         appropriate        	inappropriate               futile</a:t>
            </a:r>
          </a:p>
          <a:p>
            <a:pPr algn="l" defTabSz="914400" rtl="0"/>
            <a:endParaRPr lang="en-US" kern="1200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pPr algn="l" defTabSz="914400" rtl="0"/>
            <a:r>
              <a:rPr lang="en-US" kern="1200" dirty="0" smtClean="0">
                <a:solidFill>
                  <a:srgbClr val="000000"/>
                </a:solidFill>
                <a:latin typeface="Helvetica"/>
                <a:cs typeface="Helvetica"/>
              </a:rPr>
              <a:t>     High                    Low                         Zero           	     Negative  </a:t>
            </a:r>
            <a:endParaRPr lang="en-US" kern="12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187587" y="2438400"/>
            <a:ext cx="5334000" cy="2218491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87587" y="4311916"/>
            <a:ext cx="5410200" cy="1588"/>
          </a:xfrm>
          <a:prstGeom prst="line">
            <a:avLst/>
          </a:prstGeom>
          <a:ln w="571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16540" y="2836176"/>
            <a:ext cx="2013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/>
            <a:r>
              <a:rPr lang="en-US" kern="1200" dirty="0" smtClean="0">
                <a:solidFill>
                  <a:srgbClr val="000000"/>
                </a:solidFill>
                <a:latin typeface="Helvetica"/>
                <a:cs typeface="Helvetica"/>
              </a:rPr>
              <a:t>BENEFIT</a:t>
            </a:r>
          </a:p>
          <a:p>
            <a:pPr algn="l" defTabSz="914400" rtl="0"/>
            <a:endParaRPr lang="en-US" kern="1200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pPr algn="l" defTabSz="914400" rtl="0"/>
            <a:endParaRPr lang="en-US" kern="1200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pPr algn="l" defTabSz="914400" rtl="0"/>
            <a:endParaRPr lang="en-US" kern="1200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pPr algn="l" defTabSz="914400" rtl="0"/>
            <a:r>
              <a:rPr lang="en-US" kern="1200" dirty="0" smtClean="0">
                <a:solidFill>
                  <a:srgbClr val="000000"/>
                </a:solidFill>
                <a:latin typeface="Helvetica"/>
                <a:cs typeface="Helvetica"/>
              </a:rPr>
              <a:t>HARM</a:t>
            </a:r>
            <a:endParaRPr lang="en-US" kern="12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2524" y="5073134"/>
            <a:ext cx="1481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/>
            <a:r>
              <a:rPr lang="en-US" b="1" kern="1200" dirty="0" smtClean="0">
                <a:solidFill>
                  <a:srgbClr val="000000"/>
                </a:solidFill>
                <a:latin typeface="Helvetica"/>
                <a:cs typeface="Helvetica"/>
              </a:rPr>
              <a:t>Resources</a:t>
            </a:r>
            <a:r>
              <a:rPr lang="en-US" kern="1200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endParaRPr lang="en-US" kern="12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34001"/>
            <a:ext cx="158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/>
            <a:r>
              <a:rPr lang="en-US" kern="1200" dirty="0" smtClean="0">
                <a:solidFill>
                  <a:srgbClr val="000000"/>
                </a:solidFill>
                <a:latin typeface="Helvetica"/>
                <a:cs typeface="Helvetica"/>
              </a:rPr>
              <a:t>CLINICAL</a:t>
            </a:r>
          </a:p>
          <a:p>
            <a:pPr algn="l" defTabSz="914400" rtl="0"/>
            <a:endParaRPr lang="en-US" kern="1200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pPr algn="l" defTabSz="914400" rtl="0"/>
            <a:r>
              <a:rPr lang="en-US" kern="1200" dirty="0" smtClean="0">
                <a:solidFill>
                  <a:srgbClr val="000000"/>
                </a:solidFill>
                <a:latin typeface="Helvetica"/>
                <a:cs typeface="Helvetica"/>
              </a:rPr>
              <a:t>ECONOMIC</a:t>
            </a:r>
          </a:p>
          <a:p>
            <a:pPr algn="l" defTabSz="914400" rtl="0"/>
            <a:r>
              <a:rPr lang="en-US" kern="1200" dirty="0" smtClean="0">
                <a:solidFill>
                  <a:srgbClr val="000000"/>
                </a:solidFill>
                <a:latin typeface="Helvetica"/>
                <a:cs typeface="Helvetica"/>
              </a:rPr>
              <a:t>VALUE</a:t>
            </a:r>
            <a:endParaRPr lang="en-US" kern="12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2494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Personalised value</a:t>
            </a:r>
            <a:r>
              <a:rPr lang="en-GB" dirty="0"/>
              <a:t>, determined by how well the decisions relate to the values of each individual </a:t>
            </a:r>
            <a:endParaRPr lang="en-GB" dirty="0" smtClean="0"/>
          </a:p>
          <a:p>
            <a:endParaRPr lang="en-US" dirty="0"/>
          </a:p>
          <a:p>
            <a:pPr lvl="0"/>
            <a:r>
              <a:rPr lang="en-GB" b="1" dirty="0"/>
              <a:t>Allocative</a:t>
            </a:r>
            <a:r>
              <a:rPr lang="en-GB" dirty="0"/>
              <a:t>, determined by how the assets are distributed to different sub groups in the population</a:t>
            </a:r>
          </a:p>
          <a:p>
            <a:pPr lvl="1"/>
            <a:r>
              <a:rPr lang="en-GB" dirty="0"/>
              <a:t>Between programme </a:t>
            </a:r>
          </a:p>
          <a:p>
            <a:pPr lvl="1"/>
            <a:r>
              <a:rPr lang="en-GB" dirty="0"/>
              <a:t>Between system</a:t>
            </a:r>
          </a:p>
          <a:p>
            <a:pPr lvl="1"/>
            <a:r>
              <a:rPr lang="en-GB" dirty="0"/>
              <a:t>Within system </a:t>
            </a:r>
            <a:endParaRPr lang="en-GB" dirty="0" smtClean="0"/>
          </a:p>
          <a:p>
            <a:pPr marL="177800" lvl="1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lvl="0"/>
            <a:r>
              <a:rPr lang="en-GB" b="1" dirty="0"/>
              <a:t>Technical</a:t>
            </a:r>
            <a:r>
              <a:rPr lang="en-GB" dirty="0"/>
              <a:t>, determined by how well resources are used for all the people in need in the population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Increasing Value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73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Shared Decision Making is…..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93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HS RightCare theme">
  <a:themeElements>
    <a:clrScheme name="NHS RightCare colour theme">
      <a:dk1>
        <a:srgbClr val="000000"/>
      </a:dk1>
      <a:lt1>
        <a:srgbClr val="FFFFFF"/>
      </a:lt1>
      <a:dk2>
        <a:srgbClr val="0072C6"/>
      </a:dk2>
      <a:lt2>
        <a:srgbClr val="78BE20"/>
      </a:lt2>
      <a:accent1>
        <a:srgbClr val="E8EDEE"/>
      </a:accent1>
      <a:accent2>
        <a:srgbClr val="768692"/>
      </a:accent2>
      <a:accent3>
        <a:srgbClr val="425563"/>
      </a:accent3>
      <a:accent4>
        <a:srgbClr val="003087"/>
      </a:accent4>
      <a:accent5>
        <a:srgbClr val="0072C6"/>
      </a:accent5>
      <a:accent6>
        <a:srgbClr val="00A9CE"/>
      </a:accent6>
      <a:hlink>
        <a:srgbClr val="005EB8"/>
      </a:hlink>
      <a:folHlink>
        <a:srgbClr val="42556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IPC Theme</Template>
  <TotalTime>1352</TotalTime>
  <Words>579</Words>
  <Application>Microsoft Office PowerPoint</Application>
  <PresentationFormat>On-screen Show (4:3)</PresentationFormat>
  <Paragraphs>111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NHS RightCare theme</vt:lpstr>
      <vt:lpstr>PowerPoint Presentation</vt:lpstr>
      <vt:lpstr>RightCare, Shared Decision Making and Health Coaching</vt:lpstr>
      <vt:lpstr>PowerPoint Presentation</vt:lpstr>
      <vt:lpstr>What is NHS RightCare?</vt:lpstr>
      <vt:lpstr>PowerPoint Presentation</vt:lpstr>
      <vt:lpstr>Where is best value?  Donabedian’s Point of Optimality</vt:lpstr>
      <vt:lpstr>So, where is the Point of Optimal Value?</vt:lpstr>
      <vt:lpstr>Increasing Value</vt:lpstr>
      <vt:lpstr>Shared Decision Making is…..</vt:lpstr>
      <vt:lpstr>PowerPoint Presentation</vt:lpstr>
      <vt:lpstr>Essential and ideal elements of Shared Decision Making</vt:lpstr>
      <vt:lpstr>What are we trying to avoid?</vt:lpstr>
      <vt:lpstr>https://vimeo.com/117377437 </vt:lpstr>
      <vt:lpstr>Ask 3 Questions</vt:lpstr>
      <vt:lpstr>PowerPoint Presentation</vt:lpstr>
      <vt:lpstr>The Inter-relationship between shared decision making and health coaching</vt:lpstr>
      <vt:lpstr>Finally a ‘Call to Action’ for Shared Decision Making</vt:lpstr>
      <vt:lpstr>PowerPoint Presentation</vt:lpstr>
      <vt:lpstr>PowerPoint Presentation</vt:lpstr>
    </vt:vector>
  </TitlesOfParts>
  <Company>Smith &amp; Milton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O'Brien</dc:creator>
  <cp:lastModifiedBy>Ferris-Rogers, Robert</cp:lastModifiedBy>
  <cp:revision>147</cp:revision>
  <cp:lastPrinted>2014-05-27T15:15:21Z</cp:lastPrinted>
  <dcterms:created xsi:type="dcterms:W3CDTF">2014-04-08T10:27:44Z</dcterms:created>
  <dcterms:modified xsi:type="dcterms:W3CDTF">2016-09-11T21:51:22Z</dcterms:modified>
</cp:coreProperties>
</file>